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2" r:id="rId2"/>
    <p:sldId id="257" r:id="rId3"/>
    <p:sldId id="273" r:id="rId4"/>
    <p:sldId id="271" r:id="rId5"/>
    <p:sldId id="270" r:id="rId6"/>
    <p:sldId id="258" r:id="rId7"/>
    <p:sldId id="259" r:id="rId8"/>
    <p:sldId id="263" r:id="rId9"/>
    <p:sldId id="266" r:id="rId10"/>
    <p:sldId id="262" r:id="rId11"/>
    <p:sldId id="264" r:id="rId12"/>
    <p:sldId id="268" r:id="rId13"/>
    <p:sldId id="260" r:id="rId14"/>
    <p:sldId id="267" r:id="rId15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0"/>
    <p:restoredTop sz="94624"/>
  </p:normalViewPr>
  <p:slideViewPr>
    <p:cSldViewPr snapToGrid="0">
      <p:cViewPr>
        <p:scale>
          <a:sx n="88" d="100"/>
          <a:sy n="88" d="100"/>
        </p:scale>
        <p:origin x="116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7C8FB-E98E-EB45-AC13-F7453C246696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BB919-A7A0-5C48-A451-DB2005E80AB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17892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F4B032C-82D9-EA93-E95C-5440997E09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AB2F53-E9E9-5840-B51D-BFB0983BF50E}" type="slidenum">
              <a:rPr lang="ru-RU" altLang="uk-UA" sz="1200"/>
              <a:pPr/>
              <a:t>5</a:t>
            </a:fld>
            <a:endParaRPr lang="ru-RU" altLang="uk-UA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260E4D2-7234-2D7A-675A-138C42BE347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64A8772-FCAC-D94D-DF68-EFDFB5736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uk-UA" altLang="uk-UA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could potentially tease out foraging as a confounding factor by using time of capture if you have it</a:t>
            </a:r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BB919-A7A0-5C48-A451-DB2005E80AB4}" type="slidenum">
              <a:rPr lang="en-UA" smtClean="0"/>
              <a:t>8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06672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7BD2-DE75-EFDE-D0F7-310D9027D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66A0-27F7-2CAA-62E1-9A5252A53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56EBB-03D1-24DD-DF5A-A71FCAA9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87E77-B6F4-062A-4D7E-48DF1657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F2B1F-4F05-5261-3010-4A8343C1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4982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646A-F57E-9D4B-CF5C-1FB6ACD5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1C92E-33BA-6170-904A-351E6C5FC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20B71-348B-5DFD-ADD3-9C9BD8E85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30009-15DE-6EC9-E88F-E4C9DBE4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5E121-E464-05E0-352B-87BA3F5E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1185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CD199-AE1C-4D8B-2202-A06CAB0BD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574D6-F951-C1CC-DD0F-629B056ED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43E6-02A0-137E-57E1-B0ACEF39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DB01B-5F0D-EC82-66EA-6CECF656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6AE50-FA24-D01E-D0E8-BB96329A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88436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Заголовок, текст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uk-UA"/>
              <a:t>Зразок заголовка</a:t>
            </a:r>
          </a:p>
        </p:txBody>
      </p:sp>
      <p:sp>
        <p:nvSpPr>
          <p:cNvPr id="3" name="Місце для тексту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uk-UA"/>
              <a:t>Зразок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П'ятий рівень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B8E71-3A7D-4FCD-7415-A58989B7B1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C9D0A-0674-6B50-CC50-C5CB937B62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5C4234-C73C-6B23-F9E9-41DCDB8F90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3C4721-951D-DD44-92F8-EEB2D87FD057}" type="slidenum">
              <a:rPr lang="ru-RU" altLang="uk-UA"/>
              <a:pPr/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653024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1352-2116-D04D-410D-E015F13C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DBC6-43D5-0832-4BBD-9F3CD1995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E4B94-11A9-0C42-8998-3EC9A90E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8BFCA-A5D8-281A-E9D3-6E3600C2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1D426-E5E0-88A4-2017-E59704265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52926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896B-E626-B2DE-73E3-8F6340EF5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8DAD2-6E99-BA32-86AE-7DB6FC58E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4189-61FD-A8D0-2D30-FD88F847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83E5-6353-9718-A610-F091A429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2FCFD-2C49-0CE8-E978-346D9901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38938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E6B6-0FF9-C2AD-134B-9598D0C4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E9C4-6B58-AA96-DDA7-BF5DA63E62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426DA-FD4B-F87F-29FE-40AA63EBC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A859E-C6CA-BE11-56E4-E77ABF3A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6F4A2-783B-FEE9-D881-3EDB3C9E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4E98-F4EE-E4F7-F852-3418350B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34213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8F9F-A21D-E5C7-2733-32B024C2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1BAAA-594A-74C4-6122-33F0C92E5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60830-2192-4298-A392-3327BC3E0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D30D9-081A-B15F-AF9D-95B30706A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320381-95E9-CC7B-6CEC-DC35CD251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AA392D-4D44-1327-25EF-40E3792C9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F6158-FCF2-A9EE-4D92-F9CB39B7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E5E64-39D3-8D24-9A8C-C90EAA437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6472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F684-0351-95F9-F11C-3D148CD4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53021-DEBF-450D-3713-D779D378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599F-785A-4685-3962-E06F60C7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2B551-19B5-6BC1-0760-27AE9B33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7160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9EC701-9CCB-EBD9-DF65-398C0EBB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5D23C5-8D39-9782-D530-D233E3A2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FB12-627F-97AF-2ADE-32D5CB84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2143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6AB0-7963-B128-37ED-FEB6C7B4C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37A4-7EF3-4120-01D6-BB6CB145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D1814-85A2-4614-600C-65EDCEAAC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AE8D2-9A12-F65C-93B0-F666B0BB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4BC3E-56B8-B473-207B-67F8EDB8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F6372-933C-90BF-0BD3-B29F47E7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91958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14615-1E76-30F1-F8A2-BEB413AA0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23738-7D0A-D794-C415-86C51D1B27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37567-D5FB-2A3A-E53A-00F802C18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BC1AE-3A25-4A49-75B4-21C1192D7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44476-FF50-6291-B86F-EE42F6598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14788-D6E3-94C4-A509-E0163967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70536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D76FA-283F-EB32-275E-B01FA67D3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448EA-35BD-F0BF-28F1-C37DB49D3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368A1-792E-C7B2-7B21-BCD9162A5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9F358-5916-3346-8047-E8A162345C3C}" type="datetimeFigureOut">
              <a:rPr lang="en-UA" smtClean="0"/>
              <a:t>23.05.2023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0A599-FE27-9CF9-9D5C-55B4D681C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12D97-E0C9-24D8-A2FF-54C2CFDF9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61725-A562-664A-A24D-B217D5BC4477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0997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130C4C-7AB8-A649-0A45-381B56A177EE}"/>
              </a:ext>
            </a:extLst>
          </p:cNvPr>
          <p:cNvSpPr txBox="1">
            <a:spLocks/>
          </p:cNvSpPr>
          <p:nvPr/>
        </p:nvSpPr>
        <p:spPr>
          <a:xfrm>
            <a:off x="1455057" y="-495163"/>
            <a:ext cx="10054771" cy="14966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Lato" panose="020F0502020204030203" pitchFamily="34" charset="0"/>
              </a:rPr>
              <a:t>How weather conditions during pregnancy and lactation influence young bats development?</a:t>
            </a:r>
            <a:br>
              <a:rPr lang="en-GB" sz="1800" dirty="0">
                <a:latin typeface="Lato" panose="020F0502020204030203" pitchFamily="34" charset="0"/>
              </a:rPr>
            </a:br>
            <a:endParaRPr lang="en-UA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07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2624-4816-C55A-391A-FFB1C5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91650" cy="649288"/>
          </a:xfrm>
        </p:spPr>
        <p:txBody>
          <a:bodyPr>
            <a:normAutofit fontScale="90000"/>
          </a:bodyPr>
          <a:lstStyle/>
          <a:p>
            <a:r>
              <a:rPr lang="en-GB" dirty="0"/>
              <a:t>B</a:t>
            </a:r>
            <a:r>
              <a:rPr lang="en-UA" dirty="0"/>
              <a:t>ody conditions of young bat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24568-25F9-4910-8940-6B3D95070F62}"/>
              </a:ext>
            </a:extLst>
          </p:cNvPr>
          <p:cNvSpPr txBox="1"/>
          <p:nvPr/>
        </p:nvSpPr>
        <p:spPr>
          <a:xfrm>
            <a:off x="9648516" y="2235201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Myotis daubentonii</a:t>
            </a:r>
          </a:p>
        </p:txBody>
      </p:sp>
      <p:pic>
        <p:nvPicPr>
          <p:cNvPr id="4" name="Picture 3" descr="A close-up of a bat&#10;&#10;Description automatically generated with medium confidence">
            <a:extLst>
              <a:ext uri="{FF2B5EF4-FFF2-40B4-BE49-F238E27FC236}">
                <a16:creationId xmlns:a16="http://schemas.microsoft.com/office/drawing/2014/main" id="{C0ED39C4-B9F1-773F-6C8A-D215EF6D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50" y="279401"/>
            <a:ext cx="2805113" cy="1870075"/>
          </a:xfrm>
          <a:prstGeom prst="rect">
            <a:avLst/>
          </a:prstGeom>
        </p:spPr>
      </p:pic>
      <p:pic>
        <p:nvPicPr>
          <p:cNvPr id="11" name="Content Placeholder 10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F75EEC2E-E372-5165-B089-242C37AEC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937" y="1100139"/>
            <a:ext cx="8484981" cy="5656654"/>
          </a:xfrm>
        </p:spPr>
      </p:pic>
    </p:spTree>
    <p:extLst>
      <p:ext uri="{BB962C8B-B14F-4D97-AF65-F5344CB8AC3E}">
        <p14:creationId xmlns:p14="http://schemas.microsoft.com/office/powerpoint/2010/main" val="77726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2624-4816-C55A-391A-FFB1C5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91650" cy="649288"/>
          </a:xfrm>
        </p:spPr>
        <p:txBody>
          <a:bodyPr>
            <a:normAutofit fontScale="90000"/>
          </a:bodyPr>
          <a:lstStyle/>
          <a:p>
            <a:r>
              <a:rPr lang="en-GB" dirty="0"/>
              <a:t>B</a:t>
            </a:r>
            <a:r>
              <a:rPr lang="en-UA" dirty="0"/>
              <a:t>ody conditions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24568-25F9-4910-8940-6B3D95070F62}"/>
              </a:ext>
            </a:extLst>
          </p:cNvPr>
          <p:cNvSpPr txBox="1"/>
          <p:nvPr/>
        </p:nvSpPr>
        <p:spPr>
          <a:xfrm>
            <a:off x="9648516" y="2235201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Myotis daubentonii</a:t>
            </a:r>
          </a:p>
        </p:txBody>
      </p:sp>
      <p:pic>
        <p:nvPicPr>
          <p:cNvPr id="4" name="Picture 3" descr="A close-up of a bat&#10;&#10;Description automatically generated with medium confidence">
            <a:extLst>
              <a:ext uri="{FF2B5EF4-FFF2-40B4-BE49-F238E27FC236}">
                <a16:creationId xmlns:a16="http://schemas.microsoft.com/office/drawing/2014/main" id="{C0ED39C4-B9F1-773F-6C8A-D215EF6D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950" y="279401"/>
            <a:ext cx="2805113" cy="1870075"/>
          </a:xfrm>
          <a:prstGeom prst="rect">
            <a:avLst/>
          </a:prstGeom>
        </p:spPr>
      </p:pic>
      <p:pic>
        <p:nvPicPr>
          <p:cNvPr id="7" name="Content Placeholder 6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02F38569-C473-B2CE-4FE0-8F05ACF52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3956" y="1100139"/>
            <a:ext cx="7615238" cy="5711429"/>
          </a:xfrm>
        </p:spPr>
      </p:pic>
    </p:spTree>
    <p:extLst>
      <p:ext uri="{BB962C8B-B14F-4D97-AF65-F5344CB8AC3E}">
        <p14:creationId xmlns:p14="http://schemas.microsoft.com/office/powerpoint/2010/main" val="4119676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C968-76CA-2C65-AA1F-FD10CCC1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857" y="-297657"/>
            <a:ext cx="10515600" cy="1325563"/>
          </a:xfrm>
        </p:spPr>
        <p:txBody>
          <a:bodyPr>
            <a:normAutofit/>
          </a:bodyPr>
          <a:lstStyle/>
          <a:p>
            <a:r>
              <a:rPr lang="en-UA" sz="1400" dirty="0"/>
              <a:t>M.daubentonii</a:t>
            </a:r>
          </a:p>
        </p:txBody>
      </p:sp>
      <p:pic>
        <p:nvPicPr>
          <p:cNvPr id="5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D2137C6C-CFE1-00AC-BC43-BA37ABC3E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658"/>
          <a:stretch/>
        </p:blipFill>
        <p:spPr>
          <a:xfrm>
            <a:off x="6119649" y="914172"/>
            <a:ext cx="6072351" cy="4634934"/>
          </a:xfrm>
        </p:spPr>
      </p:pic>
      <p:pic>
        <p:nvPicPr>
          <p:cNvPr id="7" name="Picture 6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296836E6-AAEF-2F12-D7BD-B76640B9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27906"/>
            <a:ext cx="5981700" cy="4521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B2E10A-9C82-BACF-E44E-5BBD26F0960E}"/>
              </a:ext>
            </a:extLst>
          </p:cNvPr>
          <p:cNvSpPr/>
          <p:nvPr/>
        </p:nvSpPr>
        <p:spPr>
          <a:xfrm>
            <a:off x="114300" y="3127034"/>
            <a:ext cx="5139871" cy="32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A52A01-A9C4-85CA-1570-AD7C84C5D65F}"/>
              </a:ext>
            </a:extLst>
          </p:cNvPr>
          <p:cNvSpPr/>
          <p:nvPr/>
        </p:nvSpPr>
        <p:spPr>
          <a:xfrm>
            <a:off x="6072352" y="2908696"/>
            <a:ext cx="5139871" cy="865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F67E8C-B338-15D1-DB79-78BE688CBBB7}"/>
              </a:ext>
            </a:extLst>
          </p:cNvPr>
          <p:cNvSpPr/>
          <p:nvPr/>
        </p:nvSpPr>
        <p:spPr>
          <a:xfrm>
            <a:off x="114300" y="3612242"/>
            <a:ext cx="5139871" cy="4662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2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96009C2E-F152-E55E-AAA1-9A11862D6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57" y="1253330"/>
            <a:ext cx="7306206" cy="547965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52C2BC-B4E2-62CA-6682-9643F3F19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91650" cy="649288"/>
          </a:xfrm>
        </p:spPr>
        <p:txBody>
          <a:bodyPr>
            <a:normAutofit fontScale="90000"/>
          </a:bodyPr>
          <a:lstStyle/>
          <a:p>
            <a:r>
              <a:rPr lang="en-GB" dirty="0"/>
              <a:t>B</a:t>
            </a:r>
            <a:r>
              <a:rPr lang="en-UA" dirty="0"/>
              <a:t>ody conditions</a:t>
            </a:r>
          </a:p>
        </p:txBody>
      </p:sp>
      <p:pic>
        <p:nvPicPr>
          <p:cNvPr id="8" name="Picture 7" descr="A picture containing mammal, bat, little brown myotis, big brown bat&#10;&#10;Description automatically generated">
            <a:extLst>
              <a:ext uri="{FF2B5EF4-FFF2-40B4-BE49-F238E27FC236}">
                <a16:creationId xmlns:a16="http://schemas.microsoft.com/office/drawing/2014/main" id="{F8AB7210-7BDC-5D69-7027-CEC3A994E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0" t="12408" r="20337" b="10386"/>
          <a:stretch/>
        </p:blipFill>
        <p:spPr>
          <a:xfrm>
            <a:off x="8917781" y="191540"/>
            <a:ext cx="2624138" cy="2123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EEAE99-859A-2ECC-D270-C30FB2AD1EFF}"/>
              </a:ext>
            </a:extLst>
          </p:cNvPr>
          <p:cNvSpPr txBox="1"/>
          <p:nvPr/>
        </p:nvSpPr>
        <p:spPr>
          <a:xfrm>
            <a:off x="9357865" y="2411475"/>
            <a:ext cx="200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Pipistrellus nathusii</a:t>
            </a:r>
          </a:p>
        </p:txBody>
      </p:sp>
    </p:spTree>
    <p:extLst>
      <p:ext uri="{BB962C8B-B14F-4D97-AF65-F5344CB8AC3E}">
        <p14:creationId xmlns:p14="http://schemas.microsoft.com/office/powerpoint/2010/main" val="137255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C271-F761-C6E2-53E3-0EE70D25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9394C-B4A2-20F5-656F-FD45ADB0A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A" dirty="0"/>
              <a:t>Weather  factors influence</a:t>
            </a:r>
            <a:br>
              <a:rPr lang="en-UA" dirty="0"/>
            </a:br>
            <a:br>
              <a:rPr lang="en-UA" dirty="0"/>
            </a:br>
            <a:r>
              <a:rPr lang="uk-UA" dirty="0"/>
              <a:t>- </a:t>
            </a:r>
            <a:r>
              <a:rPr lang="en-UA" dirty="0"/>
              <a:t>G</a:t>
            </a:r>
            <a:r>
              <a:rPr lang="en-US" dirty="0"/>
              <a:t>DU (g</a:t>
            </a:r>
            <a:r>
              <a:rPr lang="en-UA" dirty="0"/>
              <a:t>rowing deegree units) from 1 of March to capture date</a:t>
            </a:r>
            <a:br>
              <a:rPr lang="en-UA" dirty="0"/>
            </a:br>
            <a:r>
              <a:rPr lang="uk-UA" dirty="0"/>
              <a:t>- </a:t>
            </a:r>
            <a:r>
              <a:rPr lang="en-UA" dirty="0"/>
              <a:t>rainfall level</a:t>
            </a:r>
            <a:br>
              <a:rPr lang="en-UA" dirty="0"/>
            </a:br>
            <a:r>
              <a:rPr lang="en-UA" dirty="0"/>
              <a:t>- number of days with rain </a:t>
            </a:r>
          </a:p>
        </p:txBody>
      </p:sp>
    </p:spTree>
    <p:extLst>
      <p:ext uri="{BB962C8B-B14F-4D97-AF65-F5344CB8AC3E}">
        <p14:creationId xmlns:p14="http://schemas.microsoft.com/office/powerpoint/2010/main" val="36130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europe with a red area&#10;&#10;Description automatically generated with medium confidence">
            <a:extLst>
              <a:ext uri="{FF2B5EF4-FFF2-40B4-BE49-F238E27FC236}">
                <a16:creationId xmlns:a16="http://schemas.microsoft.com/office/drawing/2014/main" id="{02A77801-30D2-1934-B542-A7D2B215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1486"/>
            <a:ext cx="5442857" cy="3832869"/>
          </a:xfrm>
          <a:prstGeom prst="rect">
            <a:avLst/>
          </a:prstGeom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BA176EE9-0D62-4368-C1CA-25A30938CBD2}"/>
              </a:ext>
            </a:extLst>
          </p:cNvPr>
          <p:cNvSpPr/>
          <p:nvPr/>
        </p:nvSpPr>
        <p:spPr>
          <a:xfrm flipH="1">
            <a:off x="3674405" y="3091352"/>
            <a:ext cx="132348" cy="12031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044E5-66C7-3C03-8591-C77DA090F193}"/>
              </a:ext>
            </a:extLst>
          </p:cNvPr>
          <p:cNvSpPr txBox="1"/>
          <p:nvPr/>
        </p:nvSpPr>
        <p:spPr>
          <a:xfrm>
            <a:off x="5805028" y="1001486"/>
            <a:ext cx="6224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National Nature Park “Homilsha forests”, Kharkiv region, Ukraine</a:t>
            </a:r>
            <a:br>
              <a:rPr lang="en-UA" dirty="0"/>
            </a:br>
            <a:br>
              <a:rPr lang="en-UA" dirty="0"/>
            </a:br>
            <a:r>
              <a:rPr lang="en-UA" dirty="0"/>
              <a:t>mixed broadleaves oak forest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C06BD1F-C6F2-2CB5-402F-0AE099B5AC21}"/>
              </a:ext>
            </a:extLst>
          </p:cNvPr>
          <p:cNvSpPr txBox="1">
            <a:spLocks/>
          </p:cNvSpPr>
          <p:nvPr/>
        </p:nvSpPr>
        <p:spPr>
          <a:xfrm>
            <a:off x="1455057" y="-495163"/>
            <a:ext cx="10054771" cy="14966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latin typeface="Lato" panose="020F0502020204030203" pitchFamily="34" charset="0"/>
              </a:rPr>
              <a:t>How weather conditions during pregnancy and lactation influence young bats development?</a:t>
            </a:r>
            <a:br>
              <a:rPr lang="en-GB" sz="1800" dirty="0">
                <a:latin typeface="Lato" panose="020F0502020204030203" pitchFamily="34" charset="0"/>
              </a:rPr>
            </a:br>
            <a:endParaRPr lang="en-UA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CA07EF48-86D1-02E2-A530-523A93CA3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4816"/>
            <a:ext cx="4586543" cy="47098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9D2646-292E-595B-513C-0414E1810189}"/>
              </a:ext>
            </a:extLst>
          </p:cNvPr>
          <p:cNvCxnSpPr>
            <a:stCxn id="9" idx="1"/>
          </p:cNvCxnSpPr>
          <p:nvPr/>
        </p:nvCxnSpPr>
        <p:spPr>
          <a:xfrm flipV="1">
            <a:off x="3773666" y="1924816"/>
            <a:ext cx="2322334" cy="1226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4AC970-9B68-6522-CBC6-D8E573EE757A}"/>
              </a:ext>
            </a:extLst>
          </p:cNvPr>
          <p:cNvCxnSpPr>
            <a:stCxn id="9" idx="2"/>
          </p:cNvCxnSpPr>
          <p:nvPr/>
        </p:nvCxnSpPr>
        <p:spPr>
          <a:xfrm>
            <a:off x="3806753" y="3211667"/>
            <a:ext cx="2289247" cy="3423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3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1E31-8D03-F77F-1DAA-A44868D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A"/>
          </a:p>
        </p:txBody>
      </p:sp>
      <p:pic>
        <p:nvPicPr>
          <p:cNvPr id="5" name="Content Placeholder 4" descr="A picture containing outdoor, nature, water, sky&#10;&#10;Description automatically generated">
            <a:extLst>
              <a:ext uri="{FF2B5EF4-FFF2-40B4-BE49-F238E27FC236}">
                <a16:creationId xmlns:a16="http://schemas.microsoft.com/office/drawing/2014/main" id="{43F1C566-1B49-BBD7-89E7-F3610EFEF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172" y="0"/>
            <a:ext cx="6527007" cy="4351338"/>
          </a:xfrm>
        </p:spPr>
      </p:pic>
      <p:pic>
        <p:nvPicPr>
          <p:cNvPr id="7" name="Picture 6" descr="A picture containing outdoor, tree, grass, water&#10;&#10;Description automatically generated">
            <a:extLst>
              <a:ext uri="{FF2B5EF4-FFF2-40B4-BE49-F238E27FC236}">
                <a16:creationId xmlns:a16="http://schemas.microsoft.com/office/drawing/2014/main" id="{85C35A53-8457-52EA-AC08-126842CB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80000" cy="3810000"/>
          </a:xfrm>
          <a:prstGeom prst="rect">
            <a:avLst/>
          </a:prstGeom>
        </p:spPr>
      </p:pic>
      <p:pic>
        <p:nvPicPr>
          <p:cNvPr id="12" name="Picture 11" descr="A picture containing outdoor, plant, woodland, jungle&#10;&#10;Description automatically generated">
            <a:extLst>
              <a:ext uri="{FF2B5EF4-FFF2-40B4-BE49-F238E27FC236}">
                <a16:creationId xmlns:a16="http://schemas.microsoft.com/office/drawing/2014/main" id="{DA710E29-8C8D-2634-9C3C-D341F313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513" y="2696143"/>
            <a:ext cx="5549143" cy="416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4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onferen\2016\Wro May 2016\Species list 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8"/>
          <a:stretch/>
        </p:blipFill>
        <p:spPr bwMode="auto">
          <a:xfrm>
            <a:off x="3220053" y="2083868"/>
            <a:ext cx="5989565" cy="477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 and Settings\user\Мои документы\Антон\Ночь Л.М\Ночь 2013\Кожан двухцветный (Гукасова А.).JPG"/>
          <p:cNvPicPr>
            <a:picLocks noChangeAspect="1" noChangeArrowheads="1"/>
          </p:cNvPicPr>
          <p:nvPr/>
        </p:nvPicPr>
        <p:blipFill rotWithShape="1">
          <a:blip r:embed="rId3" cstate="print"/>
          <a:srcRect b="6137"/>
          <a:stretch/>
        </p:blipFill>
        <p:spPr bwMode="auto">
          <a:xfrm>
            <a:off x="36811" y="4682678"/>
            <a:ext cx="2952328" cy="2202706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00080"/>
            <a:ext cx="2989139" cy="208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54AFD-0ECB-E117-A701-A04A47C17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53" y="166740"/>
            <a:ext cx="5364163" cy="647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C</a:t>
            </a:r>
            <a:r>
              <a:rPr lang="en-UA" sz="2800" dirty="0"/>
              <a:t>ore breeding area</a:t>
            </a:r>
          </a:p>
        </p:txBody>
      </p:sp>
      <p:pic>
        <p:nvPicPr>
          <p:cNvPr id="4" name="Picture 2" descr="D:\Conferen\2016\Wro May 2016\Species list .jpg">
            <a:extLst>
              <a:ext uri="{FF2B5EF4-FFF2-40B4-BE49-F238E27FC236}">
                <a16:creationId xmlns:a16="http://schemas.microsoft.com/office/drawing/2014/main" id="{39F24F1B-5BC7-DE26-5BB8-123AFA56C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49"/>
          <a:stretch/>
        </p:blipFill>
        <p:spPr bwMode="auto">
          <a:xfrm>
            <a:off x="3220053" y="1057725"/>
            <a:ext cx="5989565" cy="102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t lying on a blanket&#10;&#10;Description automatically generated with low confidence">
            <a:extLst>
              <a:ext uri="{FF2B5EF4-FFF2-40B4-BE49-F238E27FC236}">
                <a16:creationId xmlns:a16="http://schemas.microsoft.com/office/drawing/2014/main" id="{F2BBE926-98F1-0021-14F2-72DB1681D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8" t="8663" r="7711" b="8506"/>
          <a:stretch/>
        </p:blipFill>
        <p:spPr>
          <a:xfrm>
            <a:off x="9256756" y="-112120"/>
            <a:ext cx="2693237" cy="2339689"/>
          </a:xfrm>
          <a:prstGeom prst="rect">
            <a:avLst/>
          </a:prstGeom>
        </p:spPr>
      </p:pic>
      <p:pic>
        <p:nvPicPr>
          <p:cNvPr id="11" name="Picture 10" descr="A close-up of a bat's ear&#10;&#10;Description automatically generated with medium confidence">
            <a:extLst>
              <a:ext uri="{FF2B5EF4-FFF2-40B4-BE49-F238E27FC236}">
                <a16:creationId xmlns:a16="http://schemas.microsoft.com/office/drawing/2014/main" id="{DAEAC5D9-FE9B-2F86-8B08-53A07A373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5723"/>
            <a:ext cx="2989138" cy="1992759"/>
          </a:xfrm>
          <a:prstGeom prst="rect">
            <a:avLst/>
          </a:prstGeom>
        </p:spPr>
      </p:pic>
      <p:pic>
        <p:nvPicPr>
          <p:cNvPr id="13" name="Picture 12" descr="A close-up of a bat&#10;&#10;Description automatically generated">
            <a:extLst>
              <a:ext uri="{FF2B5EF4-FFF2-40B4-BE49-F238E27FC236}">
                <a16:creationId xmlns:a16="http://schemas.microsoft.com/office/drawing/2014/main" id="{E6448C21-7804-80D0-4A34-0E89AFCD0B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80" b="12614"/>
          <a:stretch/>
        </p:blipFill>
        <p:spPr>
          <a:xfrm>
            <a:off x="9259407" y="2011967"/>
            <a:ext cx="2646438" cy="3215664"/>
          </a:xfrm>
          <a:prstGeom prst="rect">
            <a:avLst/>
          </a:prstGeom>
        </p:spPr>
      </p:pic>
      <p:pic>
        <p:nvPicPr>
          <p:cNvPr id="15" name="Picture 14" descr="A bat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6434A844-F5CC-5D85-6B27-4BA5E135D8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407" y="5064276"/>
            <a:ext cx="2690586" cy="17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4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Рисунок 8">
            <a:extLst>
              <a:ext uri="{FF2B5EF4-FFF2-40B4-BE49-F238E27FC236}">
                <a16:creationId xmlns:a16="http://schemas.microsoft.com/office/drawing/2014/main" id="{944B7EC3-AA40-CECB-94E7-E78D3169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458" y="3108325"/>
            <a:ext cx="4646613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Місце для номера слайда 1">
            <a:extLst>
              <a:ext uri="{FF2B5EF4-FFF2-40B4-BE49-F238E27FC236}">
                <a16:creationId xmlns:a16="http://schemas.microsoft.com/office/drawing/2014/main" id="{F20B170F-EACD-90E0-CCC4-F9B33963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4BE83A-3F34-474F-BEC1-265B324446B1}" type="slidenum">
              <a:rPr lang="ru-RU" altLang="uk-UA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ru-RU" altLang="uk-UA" sz="1400"/>
          </a:p>
        </p:txBody>
      </p:sp>
      <p:pic>
        <p:nvPicPr>
          <p:cNvPr id="7174" name="Рисунок 1">
            <a:extLst>
              <a:ext uri="{FF2B5EF4-FFF2-40B4-BE49-F238E27FC236}">
                <a16:creationId xmlns:a16="http://schemas.microsoft.com/office/drawing/2014/main" id="{CD1F7C0B-11AF-8DEC-7EFB-CDF8A17BC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64" y="-55563"/>
            <a:ext cx="4622800" cy="30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B640EA-9111-A13E-098E-E3BFFBD8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36" y="117703"/>
            <a:ext cx="10972800" cy="1143000"/>
          </a:xfrm>
        </p:spPr>
        <p:txBody>
          <a:bodyPr/>
          <a:lstStyle/>
          <a:p>
            <a:r>
              <a:rPr lang="en-UA" dirty="0"/>
              <a:t>Monitoring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B3E08-06D4-D82D-47F0-D288A67EF68C}"/>
              </a:ext>
            </a:extLst>
          </p:cNvPr>
          <p:cNvSpPr txBox="1"/>
          <p:nvPr/>
        </p:nvSpPr>
        <p:spPr>
          <a:xfrm>
            <a:off x="508000" y="1473201"/>
            <a:ext cx="6096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mist-nets (12 × 3 m length).</a:t>
            </a:r>
          </a:p>
          <a:p>
            <a:r>
              <a:rPr lang="en-US" sz="1800" dirty="0"/>
              <a:t>from sunset until 10–30 min before sunrise </a:t>
            </a:r>
            <a:br>
              <a:rPr lang="en-US" sz="1800" dirty="0"/>
            </a:br>
            <a:r>
              <a:rPr lang="en-US" sz="1800" dirty="0"/>
              <a:t>totally 18 capture nights</a:t>
            </a:r>
          </a:p>
          <a:p>
            <a:endParaRPr lang="en-US" sz="1800" dirty="0"/>
          </a:p>
          <a:p>
            <a:r>
              <a:rPr lang="en-US" sz="1800" dirty="0"/>
              <a:t>in July 2008, 2011, 2014, 2019 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Body weight measurements were done after 8-10 hours</a:t>
            </a:r>
            <a:br>
              <a:rPr lang="en-US" sz="1800" dirty="0"/>
            </a:br>
            <a:br>
              <a:rPr lang="en-US" sz="1800" dirty="0"/>
            </a:br>
            <a:r>
              <a:rPr lang="en-US" sz="2800" b="1" dirty="0"/>
              <a:t>1698 bats </a:t>
            </a:r>
          </a:p>
          <a:p>
            <a:r>
              <a:rPr lang="en-US" sz="2800" b="1" dirty="0"/>
              <a:t>of 11 species</a:t>
            </a:r>
          </a:p>
        </p:txBody>
      </p:sp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16ACF479-0C83-4076-3DA3-22987BA45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806" y="4297589"/>
            <a:ext cx="3635829" cy="24238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C58A-EBA4-D68B-AC38-5410D5B6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dirty="0"/>
              <a:t>Research </a:t>
            </a:r>
            <a:r>
              <a:rPr lang="en-US" dirty="0"/>
              <a:t>q</a:t>
            </a:r>
            <a:r>
              <a:rPr lang="en-UA" dirty="0"/>
              <a:t>uestion and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8B72-1F3C-51AF-6A97-3DDBF61E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Does t</a:t>
            </a:r>
            <a:r>
              <a:rPr lang="en-US" dirty="0" err="1"/>
              <a:t>emperature</a:t>
            </a:r>
            <a:r>
              <a:rPr lang="en-US" dirty="0"/>
              <a:t> (and rainfall) during period of pregnancy and lactation affect growth of young bats?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Warmer and drier conditions lead to bigger sizes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2 species, migrant and sedentary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9F37B4-4E2F-0629-587E-0C582E5577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889588"/>
              </p:ext>
            </p:extLst>
          </p:nvPr>
        </p:nvGraphicFramePr>
        <p:xfrm>
          <a:off x="5678550" y="4476297"/>
          <a:ext cx="6513450" cy="2381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150">
                  <a:extLst>
                    <a:ext uri="{9D8B030D-6E8A-4147-A177-3AD203B41FA5}">
                      <a16:colId xmlns:a16="http://schemas.microsoft.com/office/drawing/2014/main" val="3146885985"/>
                    </a:ext>
                  </a:extLst>
                </a:gridCol>
                <a:gridCol w="2171150">
                  <a:extLst>
                    <a:ext uri="{9D8B030D-6E8A-4147-A177-3AD203B41FA5}">
                      <a16:colId xmlns:a16="http://schemas.microsoft.com/office/drawing/2014/main" val="88537792"/>
                    </a:ext>
                  </a:extLst>
                </a:gridCol>
                <a:gridCol w="2171150">
                  <a:extLst>
                    <a:ext uri="{9D8B030D-6E8A-4147-A177-3AD203B41FA5}">
                      <a16:colId xmlns:a16="http://schemas.microsoft.com/office/drawing/2014/main" val="2174719241"/>
                    </a:ext>
                  </a:extLst>
                </a:gridCol>
              </a:tblGrid>
              <a:tr h="793901">
                <a:tc>
                  <a:txBody>
                    <a:bodyPr/>
                    <a:lstStyle/>
                    <a:p>
                      <a:endParaRPr lang="en-UA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Myotis daubentonii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A" dirty="0">
                          <a:solidFill>
                            <a:schemeClr val="tx1"/>
                          </a:solidFill>
                        </a:rPr>
                        <a:t>Nyctalus noctula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246326"/>
                  </a:ext>
                </a:extLst>
              </a:tr>
              <a:tr h="793901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r>
                        <a:rPr lang="en-UA" dirty="0"/>
                        <a:t>ody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 = </a:t>
                      </a:r>
                      <a:r>
                        <a:rPr lang="en-UA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 = </a:t>
                      </a:r>
                      <a:r>
                        <a:rPr lang="en-UA" dirty="0"/>
                        <a:t>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566080"/>
                  </a:ext>
                </a:extLst>
              </a:tr>
              <a:tr h="793901">
                <a:tc>
                  <a:txBody>
                    <a:bodyPr/>
                    <a:lstStyle/>
                    <a:p>
                      <a:r>
                        <a:rPr lang="en-UA" dirty="0"/>
                        <a:t>Forearm lenght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 = </a:t>
                      </a:r>
                      <a:r>
                        <a:rPr lang="en-UA" dirty="0"/>
                        <a:t>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 = </a:t>
                      </a:r>
                      <a:r>
                        <a:rPr lang="en-UA" dirty="0"/>
                        <a:t>602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0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10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2624-4816-C55A-391A-FFB1C5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91650" cy="649288"/>
          </a:xfrm>
        </p:spPr>
        <p:txBody>
          <a:bodyPr>
            <a:normAutofit fontScale="90000"/>
          </a:bodyPr>
          <a:lstStyle/>
          <a:p>
            <a:r>
              <a:rPr lang="en-GB" dirty="0"/>
              <a:t>B</a:t>
            </a:r>
            <a:r>
              <a:rPr lang="en-UA" dirty="0"/>
              <a:t>ody conditions of young bats</a:t>
            </a:r>
          </a:p>
        </p:txBody>
      </p:sp>
      <p:pic>
        <p:nvPicPr>
          <p:cNvPr id="5" name="Content Placeholder 4" descr="A picture containing text, line, plot, screenshot&#10;&#10;Description automatically generated">
            <a:extLst>
              <a:ext uri="{FF2B5EF4-FFF2-40B4-BE49-F238E27FC236}">
                <a16:creationId xmlns:a16="http://schemas.microsoft.com/office/drawing/2014/main" id="{9AB850F2-6B65-BC50-3420-E9994C9D3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0812"/>
            <a:ext cx="7908132" cy="5272088"/>
          </a:xfrm>
        </p:spPr>
      </p:pic>
      <p:pic>
        <p:nvPicPr>
          <p:cNvPr id="7" name="Picture 6" descr="A close-up of a bat&#10;&#10;Description automatically generated">
            <a:extLst>
              <a:ext uri="{FF2B5EF4-FFF2-40B4-BE49-F238E27FC236}">
                <a16:creationId xmlns:a16="http://schemas.microsoft.com/office/drawing/2014/main" id="{C281EA18-7B77-AA49-F740-8A690793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7" y="252414"/>
            <a:ext cx="22860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24568-25F9-4910-8940-6B3D95070F62}"/>
              </a:ext>
            </a:extLst>
          </p:cNvPr>
          <p:cNvSpPr txBox="1"/>
          <p:nvPr/>
        </p:nvSpPr>
        <p:spPr>
          <a:xfrm>
            <a:off x="9755828" y="1889126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Nyctalus noctula</a:t>
            </a:r>
          </a:p>
        </p:txBody>
      </p:sp>
    </p:spTree>
    <p:extLst>
      <p:ext uri="{BB962C8B-B14F-4D97-AF65-F5344CB8AC3E}">
        <p14:creationId xmlns:p14="http://schemas.microsoft.com/office/powerpoint/2010/main" val="345133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2624-4816-C55A-391A-FFB1C5B06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91650" cy="649288"/>
          </a:xfrm>
        </p:spPr>
        <p:txBody>
          <a:bodyPr>
            <a:normAutofit fontScale="90000"/>
          </a:bodyPr>
          <a:lstStyle/>
          <a:p>
            <a:r>
              <a:rPr lang="en-GB" dirty="0"/>
              <a:t>B</a:t>
            </a:r>
            <a:r>
              <a:rPr lang="en-UA" dirty="0"/>
              <a:t>ody conditions</a:t>
            </a:r>
          </a:p>
        </p:txBody>
      </p:sp>
      <p:pic>
        <p:nvPicPr>
          <p:cNvPr id="7" name="Picture 6" descr="A close-up of a bat&#10;&#10;Description automatically generated">
            <a:extLst>
              <a:ext uri="{FF2B5EF4-FFF2-40B4-BE49-F238E27FC236}">
                <a16:creationId xmlns:a16="http://schemas.microsoft.com/office/drawing/2014/main" id="{C281EA18-7B77-AA49-F740-8A690793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7" y="252414"/>
            <a:ext cx="228600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24568-25F9-4910-8940-6B3D95070F62}"/>
              </a:ext>
            </a:extLst>
          </p:cNvPr>
          <p:cNvSpPr txBox="1"/>
          <p:nvPr/>
        </p:nvSpPr>
        <p:spPr>
          <a:xfrm>
            <a:off x="9755828" y="1889126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A" dirty="0"/>
              <a:t>Nyctalus noctula</a:t>
            </a:r>
          </a:p>
        </p:txBody>
      </p:sp>
      <p:pic>
        <p:nvPicPr>
          <p:cNvPr id="9" name="Content Placeholder 8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DB847052-0140-46C5-47B0-0E6835C1B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97668" y="1071167"/>
            <a:ext cx="7519986" cy="5639990"/>
          </a:xfrm>
        </p:spPr>
      </p:pic>
    </p:spTree>
    <p:extLst>
      <p:ext uri="{BB962C8B-B14F-4D97-AF65-F5344CB8AC3E}">
        <p14:creationId xmlns:p14="http://schemas.microsoft.com/office/powerpoint/2010/main" val="130100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CEFB2-8A27-5A33-98F9-6B1750A9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37" y="-72232"/>
            <a:ext cx="10515600" cy="1325563"/>
          </a:xfrm>
        </p:spPr>
        <p:txBody>
          <a:bodyPr/>
          <a:lstStyle/>
          <a:p>
            <a:r>
              <a:rPr lang="en-US" dirty="0"/>
              <a:t>Forearm </a:t>
            </a:r>
            <a:r>
              <a:rPr lang="en-US" dirty="0" err="1"/>
              <a:t>lenght</a:t>
            </a:r>
            <a:r>
              <a:rPr lang="en-US" dirty="0"/>
              <a:t>                    Weight</a:t>
            </a:r>
            <a:endParaRPr lang="en-UA" dirty="0"/>
          </a:p>
        </p:txBody>
      </p:sp>
      <p:pic>
        <p:nvPicPr>
          <p:cNvPr id="9" name="Content Placeholder 8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2C35A3D7-9E0A-053F-9EB4-EBC6F08E3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26" y="1253331"/>
            <a:ext cx="5988938" cy="4351338"/>
          </a:xfrm>
        </p:spPr>
      </p:pic>
      <p:pic>
        <p:nvPicPr>
          <p:cNvPr id="10" name="Content Placeholder 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37CFAD34-99D8-46D9-982F-B1BF96C7F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64" y="1253331"/>
            <a:ext cx="5864336" cy="43513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30B267-EFE3-BE94-0DEB-8807E14825CD}"/>
              </a:ext>
            </a:extLst>
          </p:cNvPr>
          <p:cNvSpPr/>
          <p:nvPr/>
        </p:nvSpPr>
        <p:spPr>
          <a:xfrm>
            <a:off x="114300" y="3127034"/>
            <a:ext cx="5139871" cy="32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3D573-70F1-6094-0120-DEB3A68D3E00}"/>
              </a:ext>
            </a:extLst>
          </p:cNvPr>
          <p:cNvSpPr/>
          <p:nvPr/>
        </p:nvSpPr>
        <p:spPr>
          <a:xfrm>
            <a:off x="114300" y="3569720"/>
            <a:ext cx="5139871" cy="3229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63A0C-67C6-C90A-CADA-D26168C6EA34}"/>
              </a:ext>
            </a:extLst>
          </p:cNvPr>
          <p:cNvSpPr/>
          <p:nvPr/>
        </p:nvSpPr>
        <p:spPr>
          <a:xfrm>
            <a:off x="6183039" y="3106056"/>
            <a:ext cx="5139871" cy="7866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dirty="0">
              <a:ln>
                <a:solidFill>
                  <a:srgbClr val="FF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A4D926-DA97-7B34-3D5B-E72B3285B06D}"/>
              </a:ext>
            </a:extLst>
          </p:cNvPr>
          <p:cNvSpPr txBox="1">
            <a:spLocks/>
          </p:cNvSpPr>
          <p:nvPr/>
        </p:nvSpPr>
        <p:spPr>
          <a:xfrm>
            <a:off x="10141857" y="-2976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1400" dirty="0" err="1"/>
              <a:t>N</a:t>
            </a:r>
            <a:r>
              <a:rPr lang="en-UA" sz="1400" dirty="0"/>
              <a:t>.noctula</a:t>
            </a:r>
          </a:p>
        </p:txBody>
      </p:sp>
    </p:spTree>
    <p:extLst>
      <p:ext uri="{BB962C8B-B14F-4D97-AF65-F5344CB8AC3E}">
        <p14:creationId xmlns:p14="http://schemas.microsoft.com/office/powerpoint/2010/main" val="210044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258</Words>
  <Application>Microsoft Macintosh PowerPoint</Application>
  <PresentationFormat>Widescreen</PresentationFormat>
  <Paragraphs>39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Core breeding area</vt:lpstr>
      <vt:lpstr>Monitoring system</vt:lpstr>
      <vt:lpstr>Research question and predictions</vt:lpstr>
      <vt:lpstr>Body conditions of young bats</vt:lpstr>
      <vt:lpstr>Body conditions</vt:lpstr>
      <vt:lpstr>Forearm lenght                    Weight</vt:lpstr>
      <vt:lpstr>Body conditions of young bat</vt:lpstr>
      <vt:lpstr>Body conditions</vt:lpstr>
      <vt:lpstr>M.daubentonii</vt:lpstr>
      <vt:lpstr>Body conditions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is known to influence breeding phenology and reproductive success in temperate-zone bats, but long-term population level studies and interspecific comparisons are rare.  </dc:title>
  <dc:creator>Alona Prylutska</dc:creator>
  <cp:lastModifiedBy>Alona Prylutska</cp:lastModifiedBy>
  <cp:revision>11</cp:revision>
  <dcterms:created xsi:type="dcterms:W3CDTF">2023-05-23T06:21:18Z</dcterms:created>
  <dcterms:modified xsi:type="dcterms:W3CDTF">2023-05-23T17:10:13Z</dcterms:modified>
</cp:coreProperties>
</file>